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res geo" initials="rg" lastIdx="2" clrIdx="0">
    <p:extLst>
      <p:ext uri="{19B8F6BF-5375-455C-9EA6-DF929625EA0E}">
        <p15:presenceInfo xmlns:p15="http://schemas.microsoft.com/office/powerpoint/2012/main" userId="e5af4c73d68973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551" y="404120"/>
            <a:ext cx="10572000" cy="945710"/>
          </a:xfrm>
        </p:spPr>
        <p:txBody>
          <a:bodyPr/>
          <a:lstStyle/>
          <a:p>
            <a:pPr algn="ctr"/>
            <a:r>
              <a:rPr lang="en-US" sz="3600" dirty="0"/>
              <a:t>COLEGIUL </a:t>
            </a:r>
            <a:r>
              <a:rPr lang="en-US" sz="3600" dirty="0" smtClean="0"/>
              <a:t>NA</a:t>
            </a:r>
            <a:r>
              <a:rPr lang="ro-RO" sz="3600" dirty="0"/>
              <a:t>T</a:t>
            </a:r>
            <a:r>
              <a:rPr lang="en-US" sz="3600" dirty="0" smtClean="0"/>
              <a:t>IONAL </a:t>
            </a:r>
            <a:r>
              <a:rPr lang="en-US" sz="3600" dirty="0"/>
              <a:t>„NICOLAE BĂLCESCU” BRĂILA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750" y="5268683"/>
            <a:ext cx="10572000" cy="434974"/>
          </a:xfrm>
        </p:spPr>
        <p:txBody>
          <a:bodyPr>
            <a:noAutofit/>
          </a:bodyPr>
          <a:lstStyle/>
          <a:p>
            <a:r>
              <a:rPr lang="en-US" dirty="0"/>
              <a:t>Ana </a:t>
            </a:r>
            <a:r>
              <a:rPr lang="en-US" dirty="0" err="1"/>
              <a:t>Teodora</a:t>
            </a:r>
            <a:r>
              <a:rPr lang="en-US" dirty="0"/>
              <a:t> </a:t>
            </a:r>
            <a:r>
              <a:rPr lang="en-US" dirty="0" err="1"/>
              <a:t>Cârjilă</a:t>
            </a:r>
            <a:endParaRPr lang="en-US" dirty="0"/>
          </a:p>
          <a:p>
            <a:r>
              <a:rPr lang="en-US" dirty="0" err="1"/>
              <a:t>Teodora</a:t>
            </a:r>
            <a:r>
              <a:rPr lang="en-US" dirty="0"/>
              <a:t> </a:t>
            </a:r>
            <a:r>
              <a:rPr lang="en-US" dirty="0" err="1"/>
              <a:t>Anca</a:t>
            </a:r>
            <a:r>
              <a:rPr lang="en-US" dirty="0"/>
              <a:t> </a:t>
            </a:r>
            <a:r>
              <a:rPr lang="en-US" dirty="0" err="1"/>
              <a:t>Plopeanu</a:t>
            </a:r>
            <a:endParaRPr lang="en-US" dirty="0"/>
          </a:p>
          <a:p>
            <a:r>
              <a:rPr lang="en-US" dirty="0" err="1"/>
              <a:t>Rare</a:t>
            </a:r>
            <a:r>
              <a:rPr lang="en-US" sz="2000" dirty="0" err="1"/>
              <a:t>ș</a:t>
            </a:r>
            <a:r>
              <a:rPr lang="en-US" dirty="0"/>
              <a:t> Georgian </a:t>
            </a:r>
            <a:r>
              <a:rPr lang="en-US" dirty="0" err="1"/>
              <a:t>Mihalcea</a:t>
            </a:r>
            <a:endParaRPr lang="en-US" dirty="0"/>
          </a:p>
          <a:p>
            <a:r>
              <a:rPr lang="en-US" dirty="0" err="1"/>
              <a:t>Clasa</a:t>
            </a:r>
            <a:r>
              <a:rPr lang="en-US" dirty="0"/>
              <a:t> a IX-a 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971" y="1637211"/>
            <a:ext cx="706265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/>
              <a:t>DREPTURILE OMULUI </a:t>
            </a:r>
            <a:r>
              <a:rPr lang="ro-RO" sz="7200" dirty="0"/>
              <a:t>Ș</a:t>
            </a:r>
            <a:r>
              <a:rPr lang="it-IT" sz="6600" dirty="0" smtClean="0"/>
              <a:t>I POZI</a:t>
            </a:r>
            <a:r>
              <a:rPr lang="ro-RO" sz="7200" dirty="0" smtClean="0"/>
              <a:t>Ț</a:t>
            </a:r>
            <a:r>
              <a:rPr lang="it-IT" sz="6600" dirty="0" smtClean="0"/>
              <a:t>IA </a:t>
            </a:r>
            <a:r>
              <a:rPr lang="it-IT" sz="6600" dirty="0"/>
              <a:t>UE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156" y="1314997"/>
            <a:ext cx="4663844" cy="3596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8411" y="5301504"/>
            <a:ext cx="4275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/>
              <a:t>Profesor coordonator Botea Carmen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4820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02327"/>
            <a:ext cx="10571998" cy="18396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1118" y="225415"/>
            <a:ext cx="10685417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4400" b="1" dirty="0" smtClean="0">
                <a:latin typeface="Arial Rounded MT Bold" panose="020F0704030504030204" pitchFamily="34" charset="0"/>
              </a:rPr>
              <a:t>UNIUNEA EUROPEAN</a:t>
            </a:r>
            <a:r>
              <a:rPr lang="ro-RO" sz="4400" b="1" dirty="0">
                <a:latin typeface="Arial Rounded MT Bold" panose="020F0704030504030204" pitchFamily="34" charset="0"/>
              </a:rPr>
              <a:t>Ă</a:t>
            </a:r>
            <a:endParaRPr lang="ro-RO" sz="4400" b="1" dirty="0" smtClean="0">
              <a:latin typeface="Arial Rounded MT Bold" panose="020F0704030504030204" pitchFamily="34" charset="0"/>
            </a:endParaRPr>
          </a:p>
          <a:p>
            <a:pPr algn="just">
              <a:spcAft>
                <a:spcPts val="600"/>
              </a:spcAft>
            </a:pPr>
            <a:endParaRPr lang="ro-RO" sz="3200" dirty="0" smtClean="0"/>
          </a:p>
          <a:p>
            <a:pPr algn="just">
              <a:spcAft>
                <a:spcPts val="600"/>
              </a:spcAft>
            </a:pPr>
            <a:endParaRPr lang="ro-RO" sz="3200" dirty="0" smtClean="0"/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 smtClean="0"/>
              <a:t>se </a:t>
            </a:r>
            <a:r>
              <a:rPr lang="en-US" sz="3200" dirty="0" err="1"/>
              <a:t>angajează</a:t>
            </a:r>
            <a:r>
              <a:rPr lang="en-US" sz="3200" dirty="0"/>
              <a:t> </a:t>
            </a:r>
            <a:r>
              <a:rPr lang="en-US" sz="3200" dirty="0" err="1"/>
              <a:t>să</a:t>
            </a:r>
            <a:r>
              <a:rPr lang="en-US" sz="3200" dirty="0"/>
              <a:t> </a:t>
            </a:r>
            <a:r>
              <a:rPr lang="en-US" sz="3200" dirty="0" err="1"/>
              <a:t>susțină</a:t>
            </a:r>
            <a:r>
              <a:rPr lang="en-US" sz="3200" dirty="0"/>
              <a:t> </a:t>
            </a:r>
            <a:r>
              <a:rPr lang="en-US" sz="3200" dirty="0" err="1"/>
              <a:t>democrația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drepturile</a:t>
            </a:r>
            <a:r>
              <a:rPr lang="en-US" sz="3200" dirty="0"/>
              <a:t> </a:t>
            </a:r>
            <a:r>
              <a:rPr lang="en-US" sz="3200" dirty="0" err="1"/>
              <a:t>omului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relațiile</a:t>
            </a:r>
            <a:r>
              <a:rPr lang="en-US" sz="3200" dirty="0"/>
              <a:t> sale </a:t>
            </a:r>
            <a:r>
              <a:rPr lang="en-US" sz="3200" dirty="0" err="1"/>
              <a:t>externe</a:t>
            </a:r>
            <a:r>
              <a:rPr lang="en-US" sz="3200" dirty="0"/>
              <a:t>,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conformitate</a:t>
            </a:r>
            <a:r>
              <a:rPr lang="en-US" sz="3200" dirty="0"/>
              <a:t> cu </a:t>
            </a:r>
            <a:r>
              <a:rPr lang="en-US" sz="3200" dirty="0" err="1"/>
              <a:t>principiile</a:t>
            </a:r>
            <a:r>
              <a:rPr lang="en-US" sz="3200" dirty="0"/>
              <a:t> </a:t>
            </a:r>
            <a:r>
              <a:rPr lang="en-US" sz="3200" dirty="0" err="1"/>
              <a:t>libertății</a:t>
            </a:r>
            <a:r>
              <a:rPr lang="en-US" sz="3200" dirty="0"/>
              <a:t>, </a:t>
            </a:r>
            <a:r>
              <a:rPr lang="en-US" sz="3200" dirty="0" err="1"/>
              <a:t>democrației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statului</a:t>
            </a:r>
            <a:r>
              <a:rPr lang="en-US" sz="3200" dirty="0"/>
              <a:t> de </a:t>
            </a:r>
            <a:r>
              <a:rPr lang="en-US" sz="3200" dirty="0" err="1" smtClean="0"/>
              <a:t>drept</a:t>
            </a:r>
            <a:endParaRPr lang="ro-RO" sz="3200" dirty="0" smtClean="0"/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3200" dirty="0" smtClean="0"/>
              <a:t> </a:t>
            </a:r>
            <a:r>
              <a:rPr lang="en-US" sz="3200" dirty="0" err="1" smtClean="0"/>
              <a:t>urmărește</a:t>
            </a:r>
            <a:r>
              <a:rPr lang="en-US" sz="3200" dirty="0" smtClean="0"/>
              <a:t> </a:t>
            </a:r>
            <a:r>
              <a:rPr lang="en-US" sz="3200" dirty="0" err="1"/>
              <a:t>să</a:t>
            </a:r>
            <a:r>
              <a:rPr lang="en-US" sz="3200" dirty="0"/>
              <a:t> </a:t>
            </a:r>
            <a:r>
              <a:rPr lang="en-US" sz="3200" dirty="0" err="1"/>
              <a:t>integreze</a:t>
            </a:r>
            <a:r>
              <a:rPr lang="en-US" sz="3200" dirty="0"/>
              <a:t> </a:t>
            </a:r>
            <a:r>
              <a:rPr lang="en-US" sz="3200" dirty="0" err="1"/>
              <a:t>preocupările</a:t>
            </a:r>
            <a:r>
              <a:rPr lang="en-US" sz="3200" dirty="0"/>
              <a:t> legate de </a:t>
            </a:r>
            <a:r>
              <a:rPr lang="en-US" sz="3200" dirty="0" err="1"/>
              <a:t>drepturile</a:t>
            </a:r>
            <a:r>
              <a:rPr lang="en-US" sz="3200" dirty="0"/>
              <a:t> </a:t>
            </a:r>
            <a:r>
              <a:rPr lang="en-US" sz="3200" dirty="0" err="1"/>
              <a:t>omului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toate</a:t>
            </a:r>
            <a:r>
              <a:rPr lang="en-US" sz="3200" dirty="0"/>
              <a:t> </a:t>
            </a:r>
            <a:r>
              <a:rPr lang="en-US" sz="3200" dirty="0" err="1"/>
              <a:t>politicile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programele</a:t>
            </a:r>
            <a:r>
              <a:rPr lang="en-US" sz="3200" dirty="0"/>
              <a:t> sale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dispune</a:t>
            </a:r>
            <a:r>
              <a:rPr lang="en-US" sz="3200" dirty="0"/>
              <a:t> de </a:t>
            </a:r>
            <a:r>
              <a:rPr lang="en-US" sz="3200" dirty="0" err="1"/>
              <a:t>diferite</a:t>
            </a:r>
            <a:r>
              <a:rPr lang="en-US" sz="3200" dirty="0"/>
              <a:t> </a:t>
            </a:r>
            <a:r>
              <a:rPr lang="en-US" sz="3200" dirty="0" err="1"/>
              <a:t>instrumente</a:t>
            </a:r>
            <a:r>
              <a:rPr lang="en-US" sz="3200" dirty="0"/>
              <a:t> </a:t>
            </a:r>
            <a:r>
              <a:rPr lang="en-US" sz="3200" dirty="0" err="1"/>
              <a:t>politice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acest</a:t>
            </a:r>
            <a:r>
              <a:rPr lang="en-US" sz="3200" dirty="0"/>
              <a:t> </a:t>
            </a:r>
            <a:r>
              <a:rPr lang="en-US" sz="3200" dirty="0" err="1"/>
              <a:t>domeniu</a:t>
            </a:r>
            <a:r>
              <a:rPr lang="en-US" sz="3200" dirty="0"/>
              <a:t>, </a:t>
            </a:r>
            <a:r>
              <a:rPr lang="en-US" sz="3200" dirty="0" err="1"/>
              <a:t>pentru</a:t>
            </a:r>
            <a:r>
              <a:rPr lang="en-US" sz="3200" dirty="0"/>
              <a:t> </a:t>
            </a:r>
            <a:r>
              <a:rPr lang="en-US" sz="3200" dirty="0" err="1"/>
              <a:t>acțiuni</a:t>
            </a:r>
            <a:r>
              <a:rPr lang="en-US" sz="3200" dirty="0"/>
              <a:t> </a:t>
            </a:r>
            <a:r>
              <a:rPr lang="en-US" sz="3200" dirty="0" err="1"/>
              <a:t>specifice</a:t>
            </a:r>
            <a:r>
              <a:rPr lang="en-US" sz="3200" dirty="0"/>
              <a:t> – </a:t>
            </a:r>
            <a:r>
              <a:rPr lang="en-US" sz="3200" dirty="0" err="1"/>
              <a:t>inclusiv</a:t>
            </a:r>
            <a:r>
              <a:rPr lang="en-US" sz="3200" dirty="0"/>
              <a:t> </a:t>
            </a:r>
            <a:r>
              <a:rPr lang="en-US" sz="3200" dirty="0" err="1"/>
              <a:t>finanțarea</a:t>
            </a:r>
            <a:r>
              <a:rPr lang="en-US" sz="3200" dirty="0"/>
              <a:t> </a:t>
            </a:r>
            <a:r>
              <a:rPr lang="en-US" sz="3200" dirty="0" err="1"/>
              <a:t>proiectelor</a:t>
            </a:r>
            <a:r>
              <a:rPr lang="en-US" sz="3200" dirty="0"/>
              <a:t> </a:t>
            </a:r>
            <a:r>
              <a:rPr lang="en-US" sz="3200" dirty="0" err="1"/>
              <a:t>prin</a:t>
            </a:r>
            <a:r>
              <a:rPr lang="en-US" sz="3200" dirty="0"/>
              <a:t> </a:t>
            </a:r>
            <a:r>
              <a:rPr lang="en-US" sz="3200" dirty="0" err="1"/>
              <a:t>intermediul</a:t>
            </a:r>
            <a:r>
              <a:rPr lang="en-US" sz="3200" dirty="0"/>
              <a:t> </a:t>
            </a:r>
            <a:r>
              <a:rPr lang="en-US" sz="3200" dirty="0" err="1"/>
              <a:t>instrumentelor</a:t>
            </a:r>
            <a:r>
              <a:rPr lang="en-US" sz="3200" dirty="0"/>
              <a:t> sale </a:t>
            </a:r>
            <a:r>
              <a:rPr lang="en-US" sz="3200" dirty="0" err="1" smtClean="0"/>
              <a:t>financiare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523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5" idx="3"/>
            <a:endCxn id="36" idx="7"/>
          </p:cNvCxnSpPr>
          <p:nvPr/>
        </p:nvCxnSpPr>
        <p:spPr>
          <a:xfrm flipH="1">
            <a:off x="7329529" y="1856726"/>
            <a:ext cx="1146679" cy="499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864044" y="132217"/>
            <a:ext cx="4180114" cy="2020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•	de a nu fi discriminați din cauza naționalității lor</a:t>
            </a:r>
            <a:endParaRPr lang="en-US" dirty="0"/>
          </a:p>
        </p:txBody>
      </p:sp>
      <p:cxnSp>
        <p:nvCxnSpPr>
          <p:cNvPr id="13" name="Straight Connector 12"/>
          <p:cNvCxnSpPr>
            <a:stCxn id="36" idx="1"/>
          </p:cNvCxnSpPr>
          <p:nvPr/>
        </p:nvCxnSpPr>
        <p:spPr>
          <a:xfrm flipH="1" flipV="1">
            <a:off x="3734853" y="1669941"/>
            <a:ext cx="1339837" cy="686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61" y="166841"/>
            <a:ext cx="4200508" cy="2036240"/>
          </a:xfrm>
          <a:prstGeom prst="rect">
            <a:avLst/>
          </a:prstGeom>
        </p:spPr>
      </p:pic>
      <p:sp>
        <p:nvSpPr>
          <p:cNvPr id="36" name="Flowchart: Connector 35"/>
          <p:cNvSpPr/>
          <p:nvPr/>
        </p:nvSpPr>
        <p:spPr>
          <a:xfrm>
            <a:off x="4607697" y="1952711"/>
            <a:ext cx="3188825" cy="27576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b="1" dirty="0" smtClean="0">
                <a:solidFill>
                  <a:schemeClr val="bg1"/>
                </a:solidFill>
              </a:rPr>
              <a:t>CETĂ</a:t>
            </a:r>
            <a:r>
              <a:rPr lang="ro-RO" sz="3600" b="1" dirty="0" smtClean="0">
                <a:solidFill>
                  <a:schemeClr val="bg1"/>
                </a:solidFill>
              </a:rPr>
              <a:t>Ț</a:t>
            </a:r>
            <a:r>
              <a:rPr lang="ro-RO" sz="3200" b="1" dirty="0" smtClean="0">
                <a:solidFill>
                  <a:schemeClr val="bg1"/>
                </a:solidFill>
              </a:rPr>
              <a:t>ENII EUROPENI AU DREPTUL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flipV="1">
            <a:off x="436497" y="3091543"/>
            <a:ext cx="1087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" y="4317275"/>
            <a:ext cx="4535463" cy="215319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66" y="4170513"/>
            <a:ext cx="5085847" cy="246541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521933" y="4710370"/>
            <a:ext cx="38627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•	de a </a:t>
            </a:r>
            <a:r>
              <a:rPr lang="en-US" dirty="0" err="1"/>
              <a:t>vota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a candida la </a:t>
            </a:r>
            <a:r>
              <a:rPr lang="en-US" dirty="0" err="1"/>
              <a:t>alegerile</a:t>
            </a:r>
            <a:r>
              <a:rPr lang="en-US" dirty="0"/>
              <a:t> </a:t>
            </a:r>
            <a:r>
              <a:rPr lang="en-US" dirty="0" err="1"/>
              <a:t>municipale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alegerile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Parlamentul</a:t>
            </a:r>
            <a:r>
              <a:rPr lang="en-US" dirty="0"/>
              <a:t> European, </a:t>
            </a:r>
            <a:r>
              <a:rPr lang="en-US" dirty="0" err="1"/>
              <a:t>indiferent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locuiesc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teritoriul</a:t>
            </a:r>
            <a:r>
              <a:rPr lang="en-US" dirty="0"/>
              <a:t> UE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56551" y="4317275"/>
            <a:ext cx="37446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	de a fi </a:t>
            </a:r>
            <a:r>
              <a:rPr lang="en-US" dirty="0" err="1"/>
              <a:t>asistați</a:t>
            </a:r>
            <a:r>
              <a:rPr lang="en-US" dirty="0"/>
              <a:t> de </a:t>
            </a:r>
            <a:r>
              <a:rPr lang="en-US" dirty="0" err="1"/>
              <a:t>ambasada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consulatul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țări</a:t>
            </a:r>
            <a:r>
              <a:rPr lang="en-US" dirty="0"/>
              <a:t> din UE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află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țară</a:t>
            </a:r>
            <a:r>
              <a:rPr lang="en-US" dirty="0"/>
              <a:t> din </a:t>
            </a:r>
            <a:r>
              <a:rPr lang="en-US" dirty="0" err="1"/>
              <a:t>afara</a:t>
            </a:r>
            <a:r>
              <a:rPr lang="en-US" dirty="0"/>
              <a:t> UE,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statul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de </a:t>
            </a:r>
            <a:r>
              <a:rPr lang="en-US" dirty="0" err="1"/>
              <a:t>apartenență</a:t>
            </a:r>
            <a:r>
              <a:rPr lang="en-US" dirty="0"/>
              <a:t> nu are </a:t>
            </a:r>
            <a:r>
              <a:rPr lang="en-US" dirty="0" err="1"/>
              <a:t>ambasadă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consulat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teritoriul</a:t>
            </a:r>
            <a:r>
              <a:rPr lang="en-US" dirty="0"/>
              <a:t> </a:t>
            </a:r>
            <a:r>
              <a:rPr lang="en-US" dirty="0" err="1"/>
              <a:t>respectiv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4009562" y="4170513"/>
            <a:ext cx="943811" cy="635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329529" y="4317275"/>
            <a:ext cx="623121" cy="393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78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91589"/>
            <a:ext cx="10561418" cy="4228607"/>
          </a:xfrm>
        </p:spPr>
        <p:txBody>
          <a:bodyPr/>
          <a:lstStyle/>
          <a:p>
            <a:pPr algn="just"/>
            <a:r>
              <a:rPr lang="en-US" sz="3600" dirty="0"/>
              <a:t> </a:t>
            </a:r>
            <a:r>
              <a:rPr lang="en-US" sz="3600" dirty="0" err="1"/>
              <a:t>Pentru</a:t>
            </a:r>
            <a:r>
              <a:rPr lang="en-US" sz="3600" dirty="0"/>
              <a:t> </a:t>
            </a:r>
            <a:r>
              <a:rPr lang="en-US" sz="3600" dirty="0" err="1"/>
              <a:t>exercitarea</a:t>
            </a:r>
            <a:r>
              <a:rPr lang="en-US" sz="3600" dirty="0"/>
              <a:t> </a:t>
            </a:r>
            <a:r>
              <a:rPr lang="en-US" sz="3600" dirty="0" err="1"/>
              <a:t>deplină</a:t>
            </a:r>
            <a:r>
              <a:rPr lang="en-US" sz="3600" dirty="0"/>
              <a:t> a </a:t>
            </a:r>
            <a:r>
              <a:rPr lang="en-US" sz="3600" dirty="0" err="1"/>
              <a:t>acestor</a:t>
            </a:r>
            <a:r>
              <a:rPr lang="en-US" sz="3600" dirty="0"/>
              <a:t> </a:t>
            </a:r>
            <a:r>
              <a:rPr lang="en-US" sz="3600" dirty="0" err="1"/>
              <a:t>drepturi</a:t>
            </a:r>
            <a:r>
              <a:rPr lang="en-US" sz="3600" dirty="0"/>
              <a:t> a </a:t>
            </a:r>
            <a:r>
              <a:rPr lang="en-US" sz="3600" dirty="0" err="1"/>
              <a:t>fost</a:t>
            </a:r>
            <a:r>
              <a:rPr lang="en-US" sz="3600" dirty="0"/>
              <a:t> </a:t>
            </a:r>
            <a:r>
              <a:rPr lang="en-US" sz="3600" dirty="0" err="1"/>
              <a:t>instituit</a:t>
            </a:r>
            <a:r>
              <a:rPr lang="en-US" sz="3600" dirty="0"/>
              <a:t> un </a:t>
            </a:r>
            <a:r>
              <a:rPr lang="en-US" sz="3600" dirty="0" err="1"/>
              <a:t>sistem</a:t>
            </a:r>
            <a:r>
              <a:rPr lang="en-US" sz="3600" dirty="0"/>
              <a:t> </a:t>
            </a:r>
            <a:r>
              <a:rPr lang="en-US" sz="3600" dirty="0" err="1"/>
              <a:t>eficace</a:t>
            </a:r>
            <a:r>
              <a:rPr lang="en-US" sz="3600" dirty="0"/>
              <a:t>, care </a:t>
            </a:r>
            <a:r>
              <a:rPr lang="en-US" sz="3600" dirty="0" err="1"/>
              <a:t>este</a:t>
            </a:r>
            <a:r>
              <a:rPr lang="en-US" sz="3600" dirty="0"/>
              <a:t> </a:t>
            </a:r>
            <a:r>
              <a:rPr lang="en-US" sz="3600" dirty="0" err="1" smtClean="0"/>
              <a:t>îmbunătățitpermanent</a:t>
            </a:r>
            <a:r>
              <a:rPr lang="en-US" sz="3600" dirty="0"/>
              <a:t>. Carta </a:t>
            </a:r>
            <a:r>
              <a:rPr lang="en-US" sz="3600" dirty="0" err="1"/>
              <a:t>drepturilor</a:t>
            </a:r>
            <a:r>
              <a:rPr lang="en-US" sz="3600" dirty="0"/>
              <a:t> </a:t>
            </a:r>
            <a:r>
              <a:rPr lang="en-US" sz="3600" dirty="0" err="1"/>
              <a:t>fundamentale</a:t>
            </a:r>
            <a:r>
              <a:rPr lang="en-US" sz="3600" dirty="0"/>
              <a:t> </a:t>
            </a:r>
            <a:r>
              <a:rPr lang="en-US" sz="3600" dirty="0" err="1"/>
              <a:t>reunește</a:t>
            </a:r>
            <a:r>
              <a:rPr lang="en-US" sz="3600" dirty="0"/>
              <a:t> </a:t>
            </a:r>
            <a:r>
              <a:rPr lang="en-US" sz="3600" dirty="0" err="1"/>
              <a:t>într</a:t>
            </a:r>
            <a:r>
              <a:rPr lang="en-US" sz="3600" dirty="0"/>
              <a:t>-un </a:t>
            </a:r>
            <a:r>
              <a:rPr lang="en-US" sz="3600" dirty="0" err="1"/>
              <a:t>singur</a:t>
            </a:r>
            <a:r>
              <a:rPr lang="en-US" sz="3600" dirty="0"/>
              <a:t> text </a:t>
            </a:r>
            <a:r>
              <a:rPr lang="en-US" sz="3600" dirty="0" err="1"/>
              <a:t>toate</a:t>
            </a:r>
            <a:r>
              <a:rPr lang="en-US" sz="3600" dirty="0"/>
              <a:t> </a:t>
            </a:r>
            <a:r>
              <a:rPr lang="en-US" sz="3600" dirty="0" err="1"/>
              <a:t>drepturile</a:t>
            </a:r>
            <a:r>
              <a:rPr lang="en-US" sz="3600" dirty="0"/>
              <a:t> </a:t>
            </a:r>
            <a:r>
              <a:rPr lang="en-US" sz="3600" dirty="0" err="1"/>
              <a:t>persoanelor</a:t>
            </a:r>
            <a:r>
              <a:rPr lang="en-US" sz="3600" dirty="0"/>
              <a:t>. </a:t>
            </a:r>
            <a:r>
              <a:rPr lang="en-US" sz="3600" dirty="0" err="1"/>
              <a:t>Valorile</a:t>
            </a:r>
            <a:r>
              <a:rPr lang="en-US" sz="3600" dirty="0"/>
              <a:t> </a:t>
            </a:r>
            <a:r>
              <a:rPr lang="en-US" sz="3600" dirty="0" err="1"/>
              <a:t>esențiale</a:t>
            </a:r>
            <a:r>
              <a:rPr lang="en-US" sz="3600" dirty="0"/>
              <a:t> </a:t>
            </a:r>
            <a:r>
              <a:rPr lang="en-US" sz="3600" dirty="0" err="1"/>
              <a:t>pe</a:t>
            </a:r>
            <a:r>
              <a:rPr lang="en-US" sz="3600" dirty="0"/>
              <a:t> care se </a:t>
            </a:r>
            <a:r>
              <a:rPr lang="en-US" sz="3600" dirty="0" err="1"/>
              <a:t>întemeiază</a:t>
            </a:r>
            <a:r>
              <a:rPr lang="en-US" sz="3600" dirty="0"/>
              <a:t> </a:t>
            </a:r>
            <a:r>
              <a:rPr lang="en-US" sz="3600" dirty="0" err="1"/>
              <a:t>Uniunea</a:t>
            </a:r>
            <a:r>
              <a:rPr lang="en-US" sz="3600" dirty="0"/>
              <a:t> </a:t>
            </a:r>
            <a:r>
              <a:rPr lang="en-US" sz="3600" dirty="0" err="1"/>
              <a:t>sunt</a:t>
            </a:r>
            <a:r>
              <a:rPr lang="en-US" sz="3600" dirty="0"/>
              <a:t> </a:t>
            </a:r>
            <a:r>
              <a:rPr lang="en-US" sz="3600" dirty="0" err="1"/>
              <a:t>consacrate</a:t>
            </a:r>
            <a:r>
              <a:rPr lang="en-US" sz="3600" dirty="0"/>
              <a:t> la </a:t>
            </a:r>
            <a:r>
              <a:rPr lang="en-US" sz="3600" dirty="0" err="1"/>
              <a:t>articolul</a:t>
            </a:r>
            <a:r>
              <a:rPr lang="en-US" sz="3600" dirty="0"/>
              <a:t> 2 din </a:t>
            </a:r>
            <a:r>
              <a:rPr lang="en-US" sz="3600" dirty="0" err="1"/>
              <a:t>Tratatul</a:t>
            </a:r>
            <a:r>
              <a:rPr lang="en-US" sz="3600" dirty="0"/>
              <a:t> </a:t>
            </a:r>
            <a:r>
              <a:rPr lang="en-US" sz="3600" dirty="0" err="1"/>
              <a:t>privind</a:t>
            </a:r>
            <a:r>
              <a:rPr lang="en-US" sz="3600" dirty="0"/>
              <a:t> </a:t>
            </a:r>
            <a:r>
              <a:rPr lang="en-US" sz="3600" dirty="0" err="1"/>
              <a:t>Uniunea</a:t>
            </a:r>
            <a:r>
              <a:rPr lang="en-US" sz="3600" dirty="0"/>
              <a:t> </a:t>
            </a:r>
            <a:r>
              <a:rPr lang="en-US" sz="3600" dirty="0" err="1" smtClean="0"/>
              <a:t>Europeană</a:t>
            </a:r>
            <a:r>
              <a:rPr lang="ro-RO" sz="3600" dirty="0" smtClean="0"/>
              <a:t>. Acestea sunt</a:t>
            </a:r>
            <a:r>
              <a:rPr lang="en-US" sz="3600" dirty="0"/>
              <a:t>:</a:t>
            </a:r>
            <a:r>
              <a:rPr lang="ro-RO" sz="3600" dirty="0" smtClean="0"/>
              <a:t>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4937761"/>
            <a:ext cx="10561418" cy="1854926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616" y="5196007"/>
            <a:ext cx="99712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</a:t>
            </a:r>
            <a:r>
              <a:rPr lang="en-US" dirty="0"/>
              <a:t>	</a:t>
            </a:r>
            <a:r>
              <a:rPr lang="en-US" sz="2800" dirty="0" err="1"/>
              <a:t>Respectarea</a:t>
            </a:r>
            <a:r>
              <a:rPr lang="en-US" sz="2800" dirty="0"/>
              <a:t> </a:t>
            </a:r>
            <a:r>
              <a:rPr lang="en-US" sz="2800" dirty="0" err="1"/>
              <a:t>demnității</a:t>
            </a:r>
            <a:r>
              <a:rPr lang="en-US" sz="2800" dirty="0"/>
              <a:t> </a:t>
            </a:r>
            <a:r>
              <a:rPr lang="en-US" sz="2800" dirty="0" err="1"/>
              <a:t>umane</a:t>
            </a:r>
            <a:endParaRPr lang="en-US" sz="2800" dirty="0"/>
          </a:p>
          <a:p>
            <a:r>
              <a:rPr lang="en-US" sz="2800" dirty="0"/>
              <a:t>•	</a:t>
            </a:r>
            <a:r>
              <a:rPr lang="en-US" sz="2800" dirty="0" err="1"/>
              <a:t>Libertatea</a:t>
            </a:r>
            <a:endParaRPr lang="en-US" sz="2800" dirty="0"/>
          </a:p>
          <a:p>
            <a:r>
              <a:rPr lang="en-US" sz="2800" dirty="0"/>
              <a:t>•	</a:t>
            </a:r>
            <a:r>
              <a:rPr lang="en-US" sz="2800" dirty="0" err="1"/>
              <a:t>Democrația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4012" y="5099916"/>
            <a:ext cx="61482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</a:t>
            </a:r>
            <a:r>
              <a:rPr lang="en-US" dirty="0"/>
              <a:t>	</a:t>
            </a:r>
            <a:r>
              <a:rPr lang="en-US" sz="2800" dirty="0" err="1"/>
              <a:t>Egalitatea</a:t>
            </a:r>
            <a:endParaRPr lang="en-US" sz="2800" dirty="0"/>
          </a:p>
          <a:p>
            <a:r>
              <a:rPr lang="en-US" sz="2800" dirty="0"/>
              <a:t>•	</a:t>
            </a:r>
            <a:r>
              <a:rPr lang="en-US" sz="2800" dirty="0" err="1"/>
              <a:t>Respectarea</a:t>
            </a:r>
            <a:r>
              <a:rPr lang="en-US" sz="2800" dirty="0"/>
              <a:t> </a:t>
            </a:r>
            <a:r>
              <a:rPr lang="en-US" sz="2800" dirty="0" err="1"/>
              <a:t>drepturilor</a:t>
            </a:r>
            <a:r>
              <a:rPr lang="en-US" sz="2800" dirty="0"/>
              <a:t> </a:t>
            </a:r>
            <a:r>
              <a:rPr lang="en-US" sz="2800" dirty="0" err="1"/>
              <a:t>omului</a:t>
            </a:r>
            <a:r>
              <a:rPr lang="en-US" sz="2800" dirty="0"/>
              <a:t>, </a:t>
            </a:r>
            <a:r>
              <a:rPr lang="en-US" sz="2800" dirty="0" err="1"/>
              <a:t>inclusiv</a:t>
            </a:r>
            <a:r>
              <a:rPr lang="en-US" sz="2800" dirty="0"/>
              <a:t> a </a:t>
            </a:r>
            <a:r>
              <a:rPr lang="en-US" sz="2800" dirty="0" err="1"/>
              <a:t>drepturilor</a:t>
            </a:r>
            <a:r>
              <a:rPr lang="en-US" sz="2800" dirty="0"/>
              <a:t> </a:t>
            </a:r>
            <a:r>
              <a:rPr lang="en-US" sz="2800" dirty="0" err="1"/>
              <a:t>persoanelor</a:t>
            </a:r>
            <a:r>
              <a:rPr lang="en-US" sz="2800" dirty="0"/>
              <a:t> care </a:t>
            </a:r>
            <a:r>
              <a:rPr lang="en-US" sz="2800" dirty="0" err="1"/>
              <a:t>aparțin</a:t>
            </a:r>
            <a:r>
              <a:rPr lang="en-US" sz="2800" dirty="0"/>
              <a:t> </a:t>
            </a:r>
            <a:r>
              <a:rPr lang="en-US" sz="2800" dirty="0" err="1"/>
              <a:t>minorităților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4653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5" y="407521"/>
            <a:ext cx="116255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1"/>
                </a:solidFill>
              </a:rPr>
              <a:t> 	</a:t>
            </a:r>
            <a:r>
              <a:rPr lang="en-US" sz="2400" dirty="0" err="1" smtClean="0">
                <a:solidFill>
                  <a:schemeClr val="accent1"/>
                </a:solidFill>
              </a:rPr>
              <a:t>Respectarea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drepturilor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persoanelor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este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una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dintre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obligațiile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fundamentale</a:t>
            </a:r>
            <a:r>
              <a:rPr lang="en-US" sz="2400" dirty="0">
                <a:solidFill>
                  <a:schemeClr val="accent1"/>
                </a:solidFill>
              </a:rPr>
              <a:t> ale UE. </a:t>
            </a:r>
            <a:r>
              <a:rPr lang="en-US" sz="2400" dirty="0" err="1">
                <a:solidFill>
                  <a:schemeClr val="accent1"/>
                </a:solidFill>
              </a:rPr>
              <a:t>Uniunea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trebuie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să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respecte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aceste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drepturi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în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realizarea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politicilor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și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programelor</a:t>
            </a:r>
            <a:r>
              <a:rPr lang="en-US" sz="2400" dirty="0">
                <a:solidFill>
                  <a:schemeClr val="accent1"/>
                </a:solidFill>
              </a:rPr>
              <a:t> sale, la </a:t>
            </a:r>
            <a:r>
              <a:rPr lang="en-US" sz="2400" dirty="0" err="1">
                <a:solidFill>
                  <a:schemeClr val="accent1"/>
                </a:solidFill>
              </a:rPr>
              <a:t>fel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și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instituțiile</a:t>
            </a:r>
            <a:r>
              <a:rPr lang="en-US" sz="2400" dirty="0">
                <a:solidFill>
                  <a:schemeClr val="accent1"/>
                </a:solidFill>
              </a:rPr>
              <a:t> UE </a:t>
            </a:r>
            <a:r>
              <a:rPr lang="en-US" sz="2400" dirty="0" err="1">
                <a:solidFill>
                  <a:schemeClr val="accent1"/>
                </a:solidFill>
              </a:rPr>
              <a:t>și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fiecare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dintre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statele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membre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accent1"/>
                </a:solidFill>
              </a:rPr>
              <a:t>	</a:t>
            </a:r>
            <a:r>
              <a:rPr lang="en-US" sz="2400" dirty="0" err="1" smtClean="0">
                <a:solidFill>
                  <a:schemeClr val="accent1"/>
                </a:solidFill>
              </a:rPr>
              <a:t>Orice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persoană</a:t>
            </a:r>
            <a:r>
              <a:rPr lang="en-US" sz="2400" dirty="0">
                <a:solidFill>
                  <a:schemeClr val="accent1"/>
                </a:solidFill>
              </a:rPr>
              <a:t> care </a:t>
            </a:r>
            <a:r>
              <a:rPr lang="en-US" sz="2400" dirty="0" err="1">
                <a:solidFill>
                  <a:schemeClr val="accent1"/>
                </a:solidFill>
              </a:rPr>
              <a:t>deține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cetățenia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unuia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dintre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statele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membre</a:t>
            </a:r>
            <a:r>
              <a:rPr lang="en-US" sz="2400" dirty="0">
                <a:solidFill>
                  <a:schemeClr val="accent1"/>
                </a:solidFill>
              </a:rPr>
              <a:t> ale UE </a:t>
            </a:r>
            <a:r>
              <a:rPr lang="en-US" sz="2400" dirty="0" err="1">
                <a:solidFill>
                  <a:schemeClr val="accent1"/>
                </a:solidFill>
              </a:rPr>
              <a:t>este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în</a:t>
            </a:r>
            <a:r>
              <a:rPr lang="en-US" sz="2400" dirty="0">
                <a:solidFill>
                  <a:schemeClr val="accent1"/>
                </a:solidFill>
              </a:rPr>
              <a:t> mod automat </a:t>
            </a:r>
            <a:r>
              <a:rPr lang="en-US" sz="2400" dirty="0" err="1">
                <a:solidFill>
                  <a:schemeClr val="accent1"/>
                </a:solidFill>
              </a:rPr>
              <a:t>și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cetățean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european</a:t>
            </a:r>
            <a:r>
              <a:rPr lang="en-US" sz="2400" dirty="0">
                <a:solidFill>
                  <a:schemeClr val="accent1"/>
                </a:solidFill>
              </a:rPr>
              <a:t>. </a:t>
            </a:r>
          </a:p>
          <a:p>
            <a:pPr algn="just"/>
            <a:r>
              <a:rPr lang="en-US" sz="2400" dirty="0" smtClean="0">
                <a:solidFill>
                  <a:schemeClr val="accent1"/>
                </a:solidFill>
              </a:rPr>
              <a:t>	</a:t>
            </a:r>
            <a:r>
              <a:rPr lang="en-US" sz="2400" dirty="0" err="1" smtClean="0">
                <a:solidFill>
                  <a:schemeClr val="accent1"/>
                </a:solidFill>
              </a:rPr>
              <a:t>Cetățenii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europeni</a:t>
            </a:r>
            <a:r>
              <a:rPr lang="en-US" sz="2400" dirty="0">
                <a:solidFill>
                  <a:schemeClr val="accent1"/>
                </a:solidFill>
              </a:rPr>
              <a:t> au, de </a:t>
            </a:r>
            <a:r>
              <a:rPr lang="en-US" sz="2400" dirty="0" err="1">
                <a:solidFill>
                  <a:schemeClr val="accent1"/>
                </a:solidFill>
              </a:rPr>
              <a:t>asemenea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dreptul</a:t>
            </a:r>
            <a:r>
              <a:rPr lang="en-US" sz="2400" dirty="0">
                <a:solidFill>
                  <a:schemeClr val="accent1"/>
                </a:solidFill>
              </a:rPr>
              <a:t> de a </a:t>
            </a:r>
            <a:r>
              <a:rPr lang="en-US" sz="2400" dirty="0" err="1">
                <a:solidFill>
                  <a:schemeClr val="accent1"/>
                </a:solidFill>
              </a:rPr>
              <a:t>adresa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Parlamentului</a:t>
            </a:r>
            <a:r>
              <a:rPr lang="en-US" sz="2400" dirty="0">
                <a:solidFill>
                  <a:schemeClr val="accent1"/>
                </a:solidFill>
              </a:rPr>
              <a:t> European </a:t>
            </a:r>
            <a:r>
              <a:rPr lang="en-US" sz="2400" dirty="0" err="1">
                <a:solidFill>
                  <a:schemeClr val="accent1"/>
                </a:solidFill>
              </a:rPr>
              <a:t>petiții</a:t>
            </a:r>
            <a:r>
              <a:rPr lang="en-US" sz="2400" dirty="0">
                <a:solidFill>
                  <a:schemeClr val="accent1"/>
                </a:solidFill>
              </a:rPr>
              <a:t>. </a:t>
            </a:r>
            <a:r>
              <a:rPr lang="en-US" sz="2400" dirty="0" err="1">
                <a:solidFill>
                  <a:schemeClr val="accent1"/>
                </a:solidFill>
              </a:rPr>
              <a:t>Acestea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trebuie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să</a:t>
            </a:r>
            <a:r>
              <a:rPr lang="en-US" sz="2400" dirty="0">
                <a:solidFill>
                  <a:schemeClr val="accent1"/>
                </a:solidFill>
              </a:rPr>
              <a:t> se </a:t>
            </a:r>
            <a:r>
              <a:rPr lang="en-US" sz="2400" dirty="0" err="1">
                <a:solidFill>
                  <a:schemeClr val="accent1"/>
                </a:solidFill>
              </a:rPr>
              <a:t>refere</a:t>
            </a:r>
            <a:r>
              <a:rPr lang="en-US" sz="2400" dirty="0">
                <a:solidFill>
                  <a:schemeClr val="accent1"/>
                </a:solidFill>
              </a:rPr>
              <a:t> la </a:t>
            </a:r>
            <a:r>
              <a:rPr lang="en-US" sz="2400" dirty="0" err="1">
                <a:solidFill>
                  <a:schemeClr val="accent1"/>
                </a:solidFill>
              </a:rPr>
              <a:t>probleme</a:t>
            </a:r>
            <a:r>
              <a:rPr lang="en-US" sz="2400" dirty="0">
                <a:solidFill>
                  <a:schemeClr val="accent1"/>
                </a:solidFill>
              </a:rPr>
              <a:t> care </a:t>
            </a:r>
            <a:r>
              <a:rPr lang="en-US" sz="2400" dirty="0" err="1">
                <a:solidFill>
                  <a:schemeClr val="accent1"/>
                </a:solidFill>
              </a:rPr>
              <a:t>îi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afectează</a:t>
            </a:r>
            <a:r>
              <a:rPr lang="en-US" sz="2400" dirty="0">
                <a:solidFill>
                  <a:schemeClr val="accent1"/>
                </a:solidFill>
              </a:rPr>
              <a:t> direct </a:t>
            </a:r>
            <a:r>
              <a:rPr lang="en-US" sz="2400" dirty="0" err="1">
                <a:solidFill>
                  <a:schemeClr val="accent1"/>
                </a:solidFill>
              </a:rPr>
              <a:t>și</a:t>
            </a:r>
            <a:r>
              <a:rPr lang="en-US" sz="2400" dirty="0">
                <a:solidFill>
                  <a:schemeClr val="accent1"/>
                </a:solidFill>
              </a:rPr>
              <a:t> care se </a:t>
            </a:r>
            <a:r>
              <a:rPr lang="en-US" sz="2400" dirty="0" err="1">
                <a:solidFill>
                  <a:schemeClr val="accent1"/>
                </a:solidFill>
              </a:rPr>
              <a:t>încadrează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în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domeniile</a:t>
            </a:r>
            <a:r>
              <a:rPr lang="en-US" sz="2400" dirty="0">
                <a:solidFill>
                  <a:schemeClr val="accent1"/>
                </a:solidFill>
              </a:rPr>
              <a:t> de </a:t>
            </a:r>
            <a:r>
              <a:rPr lang="en-US" sz="2400" dirty="0" err="1">
                <a:solidFill>
                  <a:schemeClr val="accent1"/>
                </a:solidFill>
              </a:rPr>
              <a:t>activitate</a:t>
            </a:r>
            <a:r>
              <a:rPr lang="en-US" sz="2400" dirty="0">
                <a:solidFill>
                  <a:schemeClr val="accent1"/>
                </a:solidFill>
              </a:rPr>
              <a:t> ale </a:t>
            </a:r>
            <a:r>
              <a:rPr lang="en-US" sz="2400" dirty="0" err="1">
                <a:solidFill>
                  <a:schemeClr val="accent1"/>
                </a:solidFill>
              </a:rPr>
              <a:t>Uniunii</a:t>
            </a:r>
            <a:r>
              <a:rPr lang="en-US" sz="2400" dirty="0">
                <a:solidFill>
                  <a:schemeClr val="accent1"/>
                </a:solidFill>
              </a:rPr>
              <a:t>. </a:t>
            </a:r>
            <a:r>
              <a:rPr lang="en-US" sz="2400" dirty="0" err="1">
                <a:solidFill>
                  <a:schemeClr val="accent1"/>
                </a:solidFill>
              </a:rPr>
              <a:t>Petițiile</a:t>
            </a:r>
            <a:r>
              <a:rPr lang="en-US" sz="2400" dirty="0">
                <a:solidFill>
                  <a:schemeClr val="accent1"/>
                </a:solidFill>
              </a:rPr>
              <a:t> pot fi </a:t>
            </a:r>
            <a:r>
              <a:rPr lang="en-US" sz="2400" dirty="0" err="1">
                <a:solidFill>
                  <a:schemeClr val="accent1"/>
                </a:solidFill>
              </a:rPr>
              <a:t>depuse</a:t>
            </a:r>
            <a:r>
              <a:rPr lang="en-US" sz="2400" dirty="0">
                <a:solidFill>
                  <a:schemeClr val="accent1"/>
                </a:solidFill>
              </a:rPr>
              <a:t> individual </a:t>
            </a:r>
            <a:r>
              <a:rPr lang="en-US" sz="2400" dirty="0" err="1">
                <a:solidFill>
                  <a:schemeClr val="accent1"/>
                </a:solidFill>
              </a:rPr>
              <a:t>sau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colectiv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514" y="4193173"/>
            <a:ext cx="111643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1"/>
                </a:solidFill>
              </a:rPr>
              <a:t>	</a:t>
            </a:r>
            <a:r>
              <a:rPr lang="en-US" sz="2800" dirty="0" err="1" smtClean="0">
                <a:solidFill>
                  <a:schemeClr val="accent1"/>
                </a:solidFill>
              </a:rPr>
              <a:t>Interzicerea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discriminării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și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protecția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drepturilor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fundamentale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constituie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elemente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importante</a:t>
            </a:r>
            <a:r>
              <a:rPr lang="en-US" sz="2800" dirty="0">
                <a:solidFill>
                  <a:schemeClr val="accent1"/>
                </a:solidFill>
              </a:rPr>
              <a:t> ale </a:t>
            </a:r>
            <a:r>
              <a:rPr lang="en-US" sz="2800" dirty="0" err="1">
                <a:solidFill>
                  <a:schemeClr val="accent1"/>
                </a:solidFill>
              </a:rPr>
              <a:t>ordinii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juridice</a:t>
            </a:r>
            <a:r>
              <a:rPr lang="en-US" sz="2800" dirty="0">
                <a:solidFill>
                  <a:schemeClr val="accent1"/>
                </a:solidFill>
              </a:rPr>
              <a:t> a </a:t>
            </a:r>
            <a:r>
              <a:rPr lang="en-US" sz="2800" dirty="0" err="1">
                <a:solidFill>
                  <a:schemeClr val="accent1"/>
                </a:solidFill>
              </a:rPr>
              <a:t>Uniunii</a:t>
            </a:r>
            <a:r>
              <a:rPr lang="en-US" sz="2800" dirty="0">
                <a:solidFill>
                  <a:schemeClr val="accent1"/>
                </a:solidFill>
              </a:rPr>
              <a:t>. Cu </a:t>
            </a:r>
            <a:r>
              <a:rPr lang="en-US" sz="2800" dirty="0" err="1">
                <a:solidFill>
                  <a:schemeClr val="accent1"/>
                </a:solidFill>
              </a:rPr>
              <a:t>toate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acestea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dirty="0" err="1">
                <a:solidFill>
                  <a:schemeClr val="accent1"/>
                </a:solidFill>
              </a:rPr>
              <a:t>discriminarea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împotriva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anumitor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grupuri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există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încă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în</a:t>
            </a:r>
            <a:r>
              <a:rPr lang="en-US" sz="2800" dirty="0">
                <a:solidFill>
                  <a:schemeClr val="accent1"/>
                </a:solidFill>
              </a:rPr>
              <a:t> UE. </a:t>
            </a:r>
            <a:r>
              <a:rPr lang="en-US" sz="2800" dirty="0" err="1">
                <a:solidFill>
                  <a:schemeClr val="accent1"/>
                </a:solidFill>
              </a:rPr>
              <a:t>Parlamentul</a:t>
            </a:r>
            <a:r>
              <a:rPr lang="en-US" sz="2800" dirty="0">
                <a:solidFill>
                  <a:schemeClr val="accent1"/>
                </a:solidFill>
              </a:rPr>
              <a:t> European se </a:t>
            </a:r>
            <a:r>
              <a:rPr lang="en-US" sz="2800" dirty="0" err="1">
                <a:solidFill>
                  <a:schemeClr val="accent1"/>
                </a:solidFill>
              </a:rPr>
              <a:t>implică</a:t>
            </a:r>
            <a:r>
              <a:rPr lang="en-US" sz="2800" dirty="0">
                <a:solidFill>
                  <a:schemeClr val="accent1"/>
                </a:solidFill>
              </a:rPr>
              <a:t> la maximum </a:t>
            </a:r>
            <a:r>
              <a:rPr lang="en-US" sz="2800" dirty="0" err="1">
                <a:solidFill>
                  <a:schemeClr val="accent1"/>
                </a:solidFill>
              </a:rPr>
              <a:t>în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această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problemă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și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promovează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egalitatea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în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legislația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și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în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politicile</a:t>
            </a:r>
            <a:r>
              <a:rPr lang="en-US" sz="2800" dirty="0">
                <a:solidFill>
                  <a:schemeClr val="accent1"/>
                </a:solidFill>
              </a:rPr>
              <a:t> UE.</a:t>
            </a:r>
          </a:p>
        </p:txBody>
      </p:sp>
    </p:spTree>
    <p:extLst>
      <p:ext uri="{BB962C8B-B14F-4D97-AF65-F5344CB8AC3E}">
        <p14:creationId xmlns:p14="http://schemas.microsoft.com/office/powerpoint/2010/main" val="15882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" y="235132"/>
            <a:ext cx="4955176" cy="31873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err="1">
                <a:solidFill>
                  <a:schemeClr val="bg1"/>
                </a:solidFill>
              </a:rPr>
              <a:t>Egalitatea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între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femei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și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bărbați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este</a:t>
            </a:r>
            <a:r>
              <a:rPr lang="en-US" sz="2000" b="1" dirty="0">
                <a:solidFill>
                  <a:schemeClr val="bg1"/>
                </a:solidFill>
              </a:rPr>
              <a:t> o </a:t>
            </a:r>
            <a:r>
              <a:rPr lang="en-US" sz="2000" b="1" dirty="0" err="1">
                <a:solidFill>
                  <a:schemeClr val="bg1"/>
                </a:solidFill>
              </a:rPr>
              <a:t>valoare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fundamentală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Uniunii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Europene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Parlamentul</a:t>
            </a:r>
            <a:r>
              <a:rPr lang="en-US" sz="2000" b="1" dirty="0">
                <a:solidFill>
                  <a:schemeClr val="bg1"/>
                </a:solidFill>
              </a:rPr>
              <a:t> European are un </a:t>
            </a:r>
            <a:r>
              <a:rPr lang="en-US" sz="2000" b="1" dirty="0" err="1">
                <a:solidFill>
                  <a:schemeClr val="bg1"/>
                </a:solidFill>
              </a:rPr>
              <a:t>rol</a:t>
            </a:r>
            <a:r>
              <a:rPr lang="en-US" sz="2000" b="1" dirty="0">
                <a:solidFill>
                  <a:schemeClr val="bg1"/>
                </a:solidFill>
              </a:rPr>
              <a:t> important </a:t>
            </a:r>
            <a:r>
              <a:rPr lang="en-US" sz="2000" b="1" dirty="0" err="1">
                <a:solidFill>
                  <a:schemeClr val="bg1"/>
                </a:solidFill>
              </a:rPr>
              <a:t>în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promovarea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egalității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dintre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femei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și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bărbați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și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egalității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șanse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326674" y="2991334"/>
            <a:ext cx="4937761" cy="33235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931" y="295523"/>
            <a:ext cx="4846061" cy="3353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29715" y="859304"/>
            <a:ext cx="4258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Uniunea recunoaște și respectă </a:t>
            </a:r>
            <a:r>
              <a:rPr lang="ro-RO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dreptul persoanelor cu dizabilități 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 beneficia de măsuri care să le asigure autonomia, integrarea socială și profesională și participarea la viața comunității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3809999" y="3295215"/>
            <a:ext cx="39711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Parlamentul European este puternic angajat în </a:t>
            </a:r>
            <a:r>
              <a:rPr lang="ro-RO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combaterea rasismului și a xenofobiei</a:t>
            </a:r>
            <a:r>
              <a:rPr lang="ro-RO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 a solicitat Uniunii și statelor sale membre să ia măsuri pentru a preveni și a combate rasismul și xenofobia, prin educație și prin promovarea unei culturi a respectului și a toleranței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738" y="3811012"/>
            <a:ext cx="1558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70C0"/>
                </a:solidFill>
              </a:rPr>
              <a:t>U</a:t>
            </a:r>
            <a:r>
              <a:rPr lang="en-US" sz="9600" dirty="0" smtClean="0">
                <a:solidFill>
                  <a:srgbClr val="FFFF00"/>
                </a:solidFill>
              </a:rPr>
              <a:t>E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6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CONCLUZIE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496389" y="3105835"/>
            <a:ext cx="11390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Uniunea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Europeană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face tot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îi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stă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în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putință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pentru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apăra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drepturile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cetățenilor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săi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7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" y="0"/>
            <a:ext cx="12313920" cy="7032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770" y="3646161"/>
            <a:ext cx="2451463" cy="3217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377"/>
            <a:ext cx="2404925" cy="2815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913" y="2260555"/>
            <a:ext cx="2229395" cy="299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442</TotalTime>
  <Words>278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Rounded MT Bold</vt:lpstr>
      <vt:lpstr>Calibri</vt:lpstr>
      <vt:lpstr>Century Gothic</vt:lpstr>
      <vt:lpstr>Times New Roman</vt:lpstr>
      <vt:lpstr>Wingdings</vt:lpstr>
      <vt:lpstr>Wingdings 2</vt:lpstr>
      <vt:lpstr>Quotable</vt:lpstr>
      <vt:lpstr>COLEGIUL NATIONAL „NICOLAE BĂLCESCU” BRĂILA</vt:lpstr>
      <vt:lpstr>PowerPoint Presentation</vt:lpstr>
      <vt:lpstr>PowerPoint Presentation</vt:lpstr>
      <vt:lpstr> Pentru exercitarea deplină a acestor drepturi a fost instituit un sistem eficace, care este îmbunătățitpermanent. Carta drepturilor fundamentale reunește într-un singur text toate drepturile persoanelor. Valorile esențiale pe care se întemeiază Uniunea sunt consacrate la articolul 2 din Tratatul privind Uniunea Europeană. Acestea sunt: </vt:lpstr>
      <vt:lpstr>PowerPoint Presentation</vt:lpstr>
      <vt:lpstr>PowerPoint Presentation</vt:lpstr>
      <vt:lpstr>CONCLUZIE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DREPTURILE OMULUI SI POZITIA UE</dc:title>
  <dc:creator>rares geo</dc:creator>
  <cp:lastModifiedBy>rares geo</cp:lastModifiedBy>
  <cp:revision>17</cp:revision>
  <dcterms:created xsi:type="dcterms:W3CDTF">2019-12-01T13:31:32Z</dcterms:created>
  <dcterms:modified xsi:type="dcterms:W3CDTF">2019-12-01T20:53:35Z</dcterms:modified>
</cp:coreProperties>
</file>